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3A326E8-8994-4B79-A1BA-B78107F7AF90}">
  <a:tblStyle styleId="{23A326E8-8994-4B79-A1BA-B78107F7AF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d509d6695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ad509d669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d75b79394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ad75b79394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d509d669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ad509d669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ad75b79394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ad75b79394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d75b79394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ad75b79394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Differences between random forest and decision tree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Greater </a:t>
            </a:r>
            <a:r>
              <a:rPr lang="en"/>
              <a:t>variance</a:t>
            </a:r>
            <a:r>
              <a:rPr lang="en"/>
              <a:t> in weighting for random forest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d509d66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d509d66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9090756a_1_2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e9090756a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d75b79394_1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ad75b79394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Unsophisticated medical data set: </a:t>
            </a:r>
            <a:r>
              <a:rPr lang="en" sz="12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Laboratory</a:t>
            </a:r>
            <a:r>
              <a:rPr lang="en" sz="12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 results as well as health history and physical results would provide significantly more useful data, legal and ethical obligations depending on deployment. </a:t>
            </a:r>
            <a:endParaRPr sz="12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Machine learning: Would need to talk to healthcare scientists regarding weighting, training parameters. </a:t>
            </a:r>
            <a:endParaRPr sz="12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d509d669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ad509d669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d509d669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ad509d669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d75b7939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ad75b7939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Left sided heart failure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d509d669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d509d669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d509d669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ad509d669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ad359db166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ad359db166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ad509d669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ad509d669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Vascular compliance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Peripheral resistance and left sided heart failure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Systolic pressure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127.0.0.1:5000/static/html/index.html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2.gif"/><Relationship Id="rId6" Type="http://schemas.openxmlformats.org/officeDocument/2006/relationships/image" Target="../media/image1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2626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2244819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PredictiveAnalytics</a:t>
            </a:r>
            <a:endParaRPr sz="6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Machine Learning in Health Care</a:t>
            </a:r>
            <a:endParaRPr sz="2500"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3536427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2020 Data Analytics Final Project</a:t>
            </a:r>
            <a:endParaRPr/>
          </a:p>
        </p:txBody>
      </p:sp>
      <p:sp>
        <p:nvSpPr>
          <p:cNvPr id="69" name="Google Shape;69;p13"/>
          <p:cNvSpPr txBox="1"/>
          <p:nvPr>
            <p:ph idx="1" type="subTitle"/>
          </p:nvPr>
        </p:nvSpPr>
        <p:spPr>
          <a:xfrm>
            <a:off x="381000" y="419397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Ryan Worm and Darren LeFort</a:t>
            </a:r>
            <a:endParaRPr/>
          </a:p>
        </p:txBody>
      </p:sp>
      <p:sp>
        <p:nvSpPr>
          <p:cNvPr id="70" name="Google Shape;70;p13"/>
          <p:cNvSpPr txBox="1"/>
          <p:nvPr>
            <p:ph idx="1" type="subTitle"/>
          </p:nvPr>
        </p:nvSpPr>
        <p:spPr>
          <a:xfrm>
            <a:off x="390525" y="3869802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University of Toronto Continuing Education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2626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</a:t>
            </a:r>
            <a:endParaRPr/>
          </a:p>
        </p:txBody>
      </p:sp>
      <p:sp>
        <p:nvSpPr>
          <p:cNvPr id="133" name="Google Shape;133;p22"/>
          <p:cNvSpPr txBox="1"/>
          <p:nvPr/>
        </p:nvSpPr>
        <p:spPr>
          <a:xfrm>
            <a:off x="7488450" y="4294500"/>
            <a:ext cx="11946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Demo page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2626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2626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F1 accuracy scores</a:t>
            </a:r>
            <a:endParaRPr sz="2300"/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Forest:			0.96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Decision Tree			0.91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K-Nearest Neighbors		0.73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Logistic </a:t>
            </a:r>
            <a:r>
              <a:rPr lang="en"/>
              <a:t>Regression			0.70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Support Vector			0.69</a:t>
            </a:r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1500" y="1352725"/>
            <a:ext cx="5697975" cy="265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2626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0" y="1465800"/>
            <a:ext cx="32484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Key Attributes</a:t>
            </a:r>
            <a:endParaRPr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</a:pPr>
            <a:r>
              <a:rPr lang="en" sz="1400">
                <a:solidFill>
                  <a:srgbClr val="FFFFFF"/>
                </a:solidFill>
              </a:rPr>
              <a:t>Systolic blood pressure:    .174</a:t>
            </a:r>
            <a:endParaRPr sz="14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</a:pPr>
            <a:r>
              <a:rPr lang="en" sz="1400">
                <a:solidFill>
                  <a:srgbClr val="FFFFFF"/>
                </a:solidFill>
              </a:rPr>
              <a:t>Age:				     .165</a:t>
            </a:r>
            <a:endParaRPr sz="14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</a:pPr>
            <a:r>
              <a:rPr lang="en" sz="1400">
                <a:solidFill>
                  <a:srgbClr val="FFFFFF"/>
                </a:solidFill>
              </a:rPr>
              <a:t>BMI: 			  	     .150</a:t>
            </a:r>
            <a:endParaRPr sz="14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</a:pPr>
            <a:r>
              <a:rPr lang="en" sz="1400">
                <a:solidFill>
                  <a:srgbClr val="FFFFFF"/>
                </a:solidFill>
              </a:rPr>
              <a:t>Total Cholesterol:	     .135</a:t>
            </a:r>
            <a:endParaRPr sz="14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AutoNum type="arabicPeriod"/>
            </a:pPr>
            <a:r>
              <a:rPr lang="en" sz="1400">
                <a:solidFill>
                  <a:srgbClr val="FFFFFF"/>
                </a:solidFill>
              </a:rPr>
              <a:t>Glucose:			     .126			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3875" y="797588"/>
            <a:ext cx="5590801" cy="3548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2626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vs Decision Tree</a:t>
            </a:r>
            <a:endParaRPr/>
          </a:p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Attributes </a:t>
            </a:r>
            <a:r>
              <a:rPr lang="en"/>
              <a:t>(Random Forest)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Systolic blood pressure:		.174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Age:						.165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BMI: 						.150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Total Cholesterol:			.135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Glucose:					.1</a:t>
            </a:r>
            <a:r>
              <a:rPr lang="en"/>
              <a:t>26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6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Attributes (Decision Tree)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Systolic blood pressure:		.166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Age:						.164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BMI: 						.150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Total Cholesterol:			.150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Glucose:					.138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2626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product - Opportunities</a:t>
            </a:r>
            <a:endParaRPr/>
          </a:p>
        </p:txBody>
      </p:sp>
      <p:sp>
        <p:nvSpPr>
          <p:cNvPr id="165" name="Google Shape;165;p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Health Care Professionals: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Treatment plan design and forecasting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Streamlining family medicine, outreach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Patient compliance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General Public: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Education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Dieting and fitness apps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Games (Ring fit, Wii Fit)</a:t>
            </a:r>
            <a:endParaRPr/>
          </a:p>
        </p:txBody>
      </p:sp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700" y="3609975"/>
            <a:ext cx="1172200" cy="11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175" y="3930873"/>
            <a:ext cx="1962275" cy="53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2725" y="3512912"/>
            <a:ext cx="1172200" cy="1366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0200" y="3418413"/>
            <a:ext cx="1555350" cy="155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2626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Project </a:t>
            </a:r>
            <a:r>
              <a:rPr lang="en"/>
              <a:t>Milestones</a:t>
            </a:r>
            <a:r>
              <a:rPr lang="en" sz="1400"/>
              <a:t> </a:t>
            </a:r>
            <a:r>
              <a:rPr i="1" lang="en" sz="1400"/>
              <a:t> </a:t>
            </a:r>
            <a:endParaRPr i="1" sz="1600"/>
          </a:p>
        </p:txBody>
      </p:sp>
      <p:cxnSp>
        <p:nvCxnSpPr>
          <p:cNvPr id="176" name="Google Shape;176;p28"/>
          <p:cNvCxnSpPr/>
          <p:nvPr/>
        </p:nvCxnSpPr>
        <p:spPr>
          <a:xfrm rot="10800000">
            <a:off x="680050" y="215246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77" name="Google Shape;177;p28"/>
          <p:cNvSpPr txBox="1"/>
          <p:nvPr>
            <p:ph type="title"/>
          </p:nvPr>
        </p:nvSpPr>
        <p:spPr>
          <a:xfrm>
            <a:off x="727112" y="1995899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Data Search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8" name="Google Shape;178;p28"/>
          <p:cNvSpPr txBox="1"/>
          <p:nvPr>
            <p:ph idx="1" type="body"/>
          </p:nvPr>
        </p:nvSpPr>
        <p:spPr>
          <a:xfrm>
            <a:off x="727112" y="2285925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Brainstorming ideas with available sources</a:t>
            </a:r>
            <a:r>
              <a:rPr lang="en" sz="1200">
                <a:solidFill>
                  <a:schemeClr val="dk2"/>
                </a:solidFill>
              </a:rPr>
              <a:t> 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79" name="Google Shape;179;p28"/>
          <p:cNvCxnSpPr/>
          <p:nvPr/>
        </p:nvCxnSpPr>
        <p:spPr>
          <a:xfrm>
            <a:off x="2114150" y="3375004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80" name="Google Shape;180;p28"/>
          <p:cNvSpPr txBox="1"/>
          <p:nvPr>
            <p:ph type="title"/>
          </p:nvPr>
        </p:nvSpPr>
        <p:spPr>
          <a:xfrm>
            <a:off x="2161212" y="3974191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Data Selection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81" name="Google Shape;181;p28"/>
          <p:cNvSpPr txBox="1"/>
          <p:nvPr>
            <p:ph idx="1" type="body"/>
          </p:nvPr>
        </p:nvSpPr>
        <p:spPr>
          <a:xfrm>
            <a:off x="2161212" y="4264217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Cardiovascular Disease data set chosen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82" name="Google Shape;182;p28"/>
          <p:cNvCxnSpPr/>
          <p:nvPr/>
        </p:nvCxnSpPr>
        <p:spPr>
          <a:xfrm rot="10800000">
            <a:off x="3560700" y="215631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83" name="Google Shape;183;p28"/>
          <p:cNvSpPr txBox="1"/>
          <p:nvPr>
            <p:ph type="title"/>
          </p:nvPr>
        </p:nvSpPr>
        <p:spPr>
          <a:xfrm>
            <a:off x="3599587" y="199973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Data Cleaning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3599573" y="2285925"/>
            <a:ext cx="2039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Jupyter Notebook (python) utilized to format data.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85" name="Google Shape;185;p28"/>
          <p:cNvCxnSpPr/>
          <p:nvPr/>
        </p:nvCxnSpPr>
        <p:spPr>
          <a:xfrm>
            <a:off x="4957475" y="3375021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86" name="Google Shape;186;p28"/>
          <p:cNvSpPr txBox="1"/>
          <p:nvPr>
            <p:ph type="title"/>
          </p:nvPr>
        </p:nvSpPr>
        <p:spPr>
          <a:xfrm>
            <a:off x="5004525" y="3970925"/>
            <a:ext cx="20763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Machine Learning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87" name="Google Shape;187;p28"/>
          <p:cNvSpPr txBox="1"/>
          <p:nvPr>
            <p:ph idx="1" type="body"/>
          </p:nvPr>
        </p:nvSpPr>
        <p:spPr>
          <a:xfrm>
            <a:off x="5004537" y="4260942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Model trained and tested.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88" name="Google Shape;188;p28"/>
          <p:cNvCxnSpPr/>
          <p:nvPr/>
        </p:nvCxnSpPr>
        <p:spPr>
          <a:xfrm rot="10800000">
            <a:off x="6387431" y="215631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89" name="Google Shape;189;p28"/>
          <p:cNvSpPr txBox="1"/>
          <p:nvPr>
            <p:ph type="title"/>
          </p:nvPr>
        </p:nvSpPr>
        <p:spPr>
          <a:xfrm>
            <a:off x="6472062" y="199973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Front End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90" name="Google Shape;190;p28"/>
          <p:cNvSpPr txBox="1"/>
          <p:nvPr>
            <p:ph idx="1" type="body"/>
          </p:nvPr>
        </p:nvSpPr>
        <p:spPr>
          <a:xfrm>
            <a:off x="6472047" y="2285925"/>
            <a:ext cx="2222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Web page intake form and results page developed.</a:t>
            </a:r>
            <a:endParaRPr sz="1200">
              <a:solidFill>
                <a:schemeClr val="dk2"/>
              </a:solidFill>
            </a:endParaRPr>
          </a:p>
        </p:txBody>
      </p:sp>
      <p:graphicFrame>
        <p:nvGraphicFramePr>
          <p:cNvPr id="191" name="Google Shape;191;p28"/>
          <p:cNvGraphicFramePr/>
          <p:nvPr/>
        </p:nvGraphicFramePr>
        <p:xfrm>
          <a:off x="323100" y="29832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{23A326E8-8994-4B79-A1BA-B78107F7AF90}</a:tableStyleId>
              </a:tblPr>
              <a:tblGrid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Step 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Step 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Step 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Step 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Step 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Step 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cxnSp>
        <p:nvCxnSpPr>
          <p:cNvPr id="192" name="Google Shape;192;p28"/>
          <p:cNvCxnSpPr/>
          <p:nvPr/>
        </p:nvCxnSpPr>
        <p:spPr>
          <a:xfrm>
            <a:off x="7791275" y="3374996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93" name="Google Shape;193;p28"/>
          <p:cNvSpPr txBox="1"/>
          <p:nvPr>
            <p:ph type="title"/>
          </p:nvPr>
        </p:nvSpPr>
        <p:spPr>
          <a:xfrm>
            <a:off x="7923950" y="3974200"/>
            <a:ext cx="11673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Deploy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2626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Project Limitations</a:t>
            </a:r>
            <a:endParaRPr i="1" sz="1600"/>
          </a:p>
        </p:txBody>
      </p:sp>
      <p:cxnSp>
        <p:nvCxnSpPr>
          <p:cNvPr id="199" name="Google Shape;199;p29"/>
          <p:cNvCxnSpPr/>
          <p:nvPr/>
        </p:nvCxnSpPr>
        <p:spPr>
          <a:xfrm rot="10800000">
            <a:off x="680050" y="215246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00" name="Google Shape;200;p29"/>
          <p:cNvSpPr txBox="1"/>
          <p:nvPr>
            <p:ph type="title"/>
          </p:nvPr>
        </p:nvSpPr>
        <p:spPr>
          <a:xfrm>
            <a:off x="727112" y="1995899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Data Search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1" name="Google Shape;201;p29"/>
          <p:cNvSpPr txBox="1"/>
          <p:nvPr>
            <p:ph idx="1" type="body"/>
          </p:nvPr>
        </p:nvSpPr>
        <p:spPr>
          <a:xfrm>
            <a:off x="727112" y="2285925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Prohibitive data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202" name="Google Shape;202;p29"/>
          <p:cNvCxnSpPr/>
          <p:nvPr/>
        </p:nvCxnSpPr>
        <p:spPr>
          <a:xfrm>
            <a:off x="2114150" y="3375004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03" name="Google Shape;203;p29"/>
          <p:cNvSpPr txBox="1"/>
          <p:nvPr>
            <p:ph type="title"/>
          </p:nvPr>
        </p:nvSpPr>
        <p:spPr>
          <a:xfrm>
            <a:off x="2161212" y="3974191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Data Selection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4" name="Google Shape;204;p29"/>
          <p:cNvSpPr txBox="1"/>
          <p:nvPr>
            <p:ph idx="1" type="body"/>
          </p:nvPr>
        </p:nvSpPr>
        <p:spPr>
          <a:xfrm>
            <a:off x="2161212" y="4264217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Unsophisticated medical data set, cohort not specified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205" name="Google Shape;205;p29"/>
          <p:cNvCxnSpPr/>
          <p:nvPr/>
        </p:nvCxnSpPr>
        <p:spPr>
          <a:xfrm rot="10800000">
            <a:off x="3560700" y="215631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06" name="Google Shape;206;p29"/>
          <p:cNvSpPr txBox="1"/>
          <p:nvPr>
            <p:ph type="title"/>
          </p:nvPr>
        </p:nvSpPr>
        <p:spPr>
          <a:xfrm>
            <a:off x="3599587" y="199973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Data Cleaning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07" name="Google Shape;207;p29"/>
          <p:cNvCxnSpPr/>
          <p:nvPr/>
        </p:nvCxnSpPr>
        <p:spPr>
          <a:xfrm>
            <a:off x="4957475" y="3375021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08" name="Google Shape;208;p29"/>
          <p:cNvSpPr txBox="1"/>
          <p:nvPr>
            <p:ph type="title"/>
          </p:nvPr>
        </p:nvSpPr>
        <p:spPr>
          <a:xfrm>
            <a:off x="5004525" y="3970925"/>
            <a:ext cx="20763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Machine Learning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9" name="Google Shape;209;p29"/>
          <p:cNvSpPr txBox="1"/>
          <p:nvPr>
            <p:ph idx="1" type="body"/>
          </p:nvPr>
        </p:nvSpPr>
        <p:spPr>
          <a:xfrm>
            <a:off x="5004537" y="4260942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Overtraining threshold - Industry standards?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210" name="Google Shape;210;p29"/>
          <p:cNvCxnSpPr/>
          <p:nvPr/>
        </p:nvCxnSpPr>
        <p:spPr>
          <a:xfrm rot="10800000">
            <a:off x="6387431" y="215631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11" name="Google Shape;211;p29"/>
          <p:cNvSpPr txBox="1"/>
          <p:nvPr>
            <p:ph type="title"/>
          </p:nvPr>
        </p:nvSpPr>
        <p:spPr>
          <a:xfrm>
            <a:off x="6472062" y="199973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Front End</a:t>
            </a:r>
            <a:endParaRPr sz="1800">
              <a:solidFill>
                <a:schemeClr val="dk1"/>
              </a:solidFill>
            </a:endParaRPr>
          </a:p>
        </p:txBody>
      </p:sp>
      <p:graphicFrame>
        <p:nvGraphicFramePr>
          <p:cNvPr id="212" name="Google Shape;212;p29"/>
          <p:cNvGraphicFramePr/>
          <p:nvPr/>
        </p:nvGraphicFramePr>
        <p:xfrm>
          <a:off x="323100" y="29832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{23A326E8-8994-4B79-A1BA-B78107F7AF90}</a:tableStyleId>
              </a:tblPr>
              <a:tblGrid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Step 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Step 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Step 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Step 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Step 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Step 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cxnSp>
        <p:nvCxnSpPr>
          <p:cNvPr id="213" name="Google Shape;213;p29"/>
          <p:cNvCxnSpPr/>
          <p:nvPr/>
        </p:nvCxnSpPr>
        <p:spPr>
          <a:xfrm>
            <a:off x="7791275" y="3374996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14" name="Google Shape;214;p29"/>
          <p:cNvSpPr txBox="1"/>
          <p:nvPr>
            <p:ph type="title"/>
          </p:nvPr>
        </p:nvSpPr>
        <p:spPr>
          <a:xfrm>
            <a:off x="7923950" y="3974200"/>
            <a:ext cx="11673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Deploy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0"/>
          <p:cNvPicPr preferRelativeResize="0"/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0" y="-2247"/>
            <a:ext cx="9143999" cy="5145746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0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221" name="Google Shape;221;p30"/>
          <p:cNvSpPr txBox="1"/>
          <p:nvPr/>
        </p:nvSpPr>
        <p:spPr>
          <a:xfrm>
            <a:off x="6091550" y="4719000"/>
            <a:ext cx="29118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Image: Alex Antoneshyn, edmonton.ctvnews.ca</a:t>
            </a:r>
            <a:endParaRPr sz="10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2626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a problem</a:t>
            </a:r>
            <a:endParaRPr/>
          </a:p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ICU capacity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Infection and mortality rate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Pharmaceutical shortages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Treatment delays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Psychological burnout &amp; PTSD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 txBox="1"/>
          <p:nvPr/>
        </p:nvSpPr>
        <p:spPr>
          <a:xfrm>
            <a:off x="3704775" y="1018925"/>
            <a:ext cx="3808800" cy="28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3">
            <a:alphaModFix amt="89000"/>
          </a:blip>
          <a:stretch>
            <a:fillRect/>
          </a:stretch>
        </p:blipFill>
        <p:spPr>
          <a:xfrm>
            <a:off x="3289575" y="0"/>
            <a:ext cx="58544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2626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Feeding the problem</a:t>
            </a:r>
            <a:endParaRPr/>
          </a:p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Heart disease: number one killer worldwide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31% of all death </a:t>
            </a:r>
            <a:r>
              <a:rPr lang="en"/>
              <a:t>(17.9 million annually)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Heart disease prediction is one of the most important subjects in </a:t>
            </a:r>
            <a:r>
              <a:rPr lang="en"/>
              <a:t>healthcare</a:t>
            </a:r>
            <a:r>
              <a:rPr lang="en"/>
              <a:t> analytics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Multisystem inflammatory disease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Long term implications of COVID-19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 txBox="1"/>
          <p:nvPr/>
        </p:nvSpPr>
        <p:spPr>
          <a:xfrm>
            <a:off x="3704775" y="1018925"/>
            <a:ext cx="3808800" cy="28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1072" y="205853"/>
            <a:ext cx="4219550" cy="461942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4213148" y="4790822"/>
            <a:ext cx="4850400" cy="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https://afludiary.blogspot.com/2020/08/j-neurology-covid-19-as-potential-risk.html</a:t>
            </a:r>
            <a:endParaRPr sz="6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 rotWithShape="1">
          <a:blip r:embed="rId3">
            <a:alphaModFix amt="37000"/>
          </a:blip>
          <a:srcRect b="6971" l="0" r="0" t="6962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>
            <p:ph type="title"/>
          </p:nvPr>
        </p:nvSpPr>
        <p:spPr>
          <a:xfrm>
            <a:off x="331650" y="410875"/>
            <a:ext cx="8480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Annual cost of heart disease </a:t>
            </a:r>
            <a:endParaRPr sz="4800"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4100" y="2881900"/>
            <a:ext cx="1681276" cy="19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2626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$21.2 billion</a:t>
            </a:r>
            <a:endParaRPr/>
          </a:p>
        </p:txBody>
      </p:sp>
      <p:sp>
        <p:nvSpPr>
          <p:cNvPr id="100" name="Google Shape;100;p17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direct (medical) and indirect (lost earnings)</a:t>
            </a:r>
            <a:endParaRPr/>
          </a:p>
        </p:txBody>
      </p:sp>
      <p:sp>
        <p:nvSpPr>
          <p:cNvPr id="101" name="Google Shape;101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Hypertension is responsible for $273 million in Ontario alone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2626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106" name="Google Shape;106;p18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chemeClr val="lt1"/>
                </a:solidFill>
              </a:rPr>
              <a:t>Predictive Analytics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8" name="Google Shape;108;p18"/>
          <p:cNvSpPr txBox="1"/>
          <p:nvPr>
            <p:ph idx="2" type="body"/>
          </p:nvPr>
        </p:nvSpPr>
        <p:spPr>
          <a:xfrm>
            <a:off x="4946575" y="1141625"/>
            <a:ext cx="3837000" cy="33369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To help unburden the load machine learning can be used to help identify high risk patients such as those who are at risk of developing heart disease. 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Early intervention helps improve outcomes without needing to more expensive emergency treatments.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9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>
            <p:ph type="title"/>
          </p:nvPr>
        </p:nvSpPr>
        <p:spPr>
          <a:xfrm>
            <a:off x="490250" y="488250"/>
            <a:ext cx="8480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Mission statement: 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Focusing on data to proactively improve real life health implications.</a:t>
            </a:r>
            <a:endParaRPr sz="4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2626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Framington Heart Study</a:t>
            </a:r>
            <a:endParaRPr/>
          </a:p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Pioneer study in </a:t>
            </a:r>
            <a:r>
              <a:rPr lang="en"/>
              <a:t>cardiovascular</a:t>
            </a:r>
            <a:r>
              <a:rPr lang="en"/>
              <a:t> pathophysiology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Ongoing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Multiple generations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Expanded scope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2626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184553" y="347425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Predicting CHD</a:t>
            </a:r>
            <a:endParaRPr/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Symptoms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Risk Factors: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Environmental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Age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Sex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Lifestyle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Genetics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0800" y="717525"/>
            <a:ext cx="4481500" cy="370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